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96" r:id="rId2"/>
    <p:sldId id="256" r:id="rId3"/>
    <p:sldId id="298" r:id="rId4"/>
    <p:sldId id="257" r:id="rId5"/>
    <p:sldId id="258" r:id="rId6"/>
    <p:sldId id="292" r:id="rId7"/>
    <p:sldId id="260" r:id="rId8"/>
    <p:sldId id="293" r:id="rId9"/>
    <p:sldId id="297" r:id="rId10"/>
    <p:sldId id="294" r:id="rId11"/>
    <p:sldId id="301" r:id="rId12"/>
    <p:sldId id="30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00"/>
    <a:srgbClr val="CCFFCC"/>
    <a:srgbClr val="FF9900"/>
    <a:srgbClr val="CC3300"/>
    <a:srgbClr val="FFCC00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32" autoAdjust="0"/>
  </p:normalViewPr>
  <p:slideViewPr>
    <p:cSldViewPr>
      <p:cViewPr varScale="1">
        <p:scale>
          <a:sx n="70" d="100"/>
          <a:sy n="70" d="100"/>
        </p:scale>
        <p:origin x="11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72E51B1-123B-4F1C-BB99-1FC131C4EE3A}" type="datetimeFigureOut">
              <a:rPr lang="en-GB"/>
              <a:pPr>
                <a:defRPr/>
              </a:pPr>
              <a:t>20/11/2017</a:t>
            </a:fld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0EC728D-775F-4811-BF62-2210D68914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6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18C5AA-5E9E-48B5-8792-C845D221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84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BA1E8-4506-419F-B7EC-C38231F88C8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F9BA5-118B-4A18-B674-903FD050B6E9}" type="slidenum">
              <a:rPr lang="sl-SI"/>
              <a:pPr/>
              <a:t>9</a:t>
            </a:fld>
            <a:endParaRPr lang="sl-SI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F9BA5-118B-4A18-B674-903FD050B6E9}" type="slidenum">
              <a:rPr lang="sl-SI"/>
              <a:pPr/>
              <a:t>11</a:t>
            </a:fld>
            <a:endParaRPr lang="sl-SI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6B4B5-B759-4840-A2B3-D23722E5B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522EE-B08D-4DEA-9C4F-3BC2678EF4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D7F01-DA0F-4357-810C-D90B6722E5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D4C1-A1AF-42D4-9036-79CB6EA349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7A040-82F2-4F82-92B0-CDF37F39C5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1EAD0-471C-472E-830A-5FB95B0D99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D9561-3DD6-4288-9380-0A1AF6A0FF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7769A-2F92-4FAF-A029-E59DF2A531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FD535-E597-4589-89C7-7B3C842CA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F7BC4-E16F-4D22-8CAB-DDEDFA9F6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56A40-09F0-451F-8B8A-E15DEAC440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BD1913-2943-4B56-9056-0346329E0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2606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ea typeface="+mj-ea"/>
                <a:cs typeface="+mj-cs"/>
              </a:rPr>
              <a:t>CENTER ZA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ea typeface="+mj-ea"/>
                <a:cs typeface="+mj-cs"/>
              </a:rPr>
              <a:t>VZGOJO,  IZOBRAŽEVANJE  IN USPOSABLJANJE  VELENJE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9592" y="5229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ea typeface="+mj-ea"/>
                <a:cs typeface="+mj-cs"/>
              </a:rPr>
              <a:t>CENTER FOR BEHAVIOUR,</a:t>
            </a:r>
            <a:r>
              <a:rPr kumimoji="0" lang="sl-SI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ea typeface="+mj-ea"/>
                <a:cs typeface="+mj-cs"/>
              </a:rPr>
              <a:t> EDUCATION AND TRAINING VELENJE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5287225" cy="3419124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4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488" y="332656"/>
            <a:ext cx="4212468" cy="2808312"/>
          </a:xfrm>
          <a:prstGeom prst="rect">
            <a:avLst/>
          </a:prstGeom>
        </p:spPr>
      </p:pic>
      <p:pic>
        <p:nvPicPr>
          <p:cNvPr id="5" name="Slika 4" descr="DSCN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332656"/>
            <a:ext cx="3744416" cy="2808312"/>
          </a:xfrm>
          <a:prstGeom prst="rect">
            <a:avLst/>
          </a:prstGeom>
        </p:spPr>
      </p:pic>
      <p:pic>
        <p:nvPicPr>
          <p:cNvPr id="6" name="Slika 5" descr="IMG_4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573016"/>
            <a:ext cx="4644008" cy="3096005"/>
          </a:xfrm>
          <a:prstGeom prst="rect">
            <a:avLst/>
          </a:prstGeom>
        </p:spPr>
      </p:pic>
      <p:pic>
        <p:nvPicPr>
          <p:cNvPr id="7" name="Slika 6" descr="IMG_38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789040"/>
            <a:ext cx="3491880" cy="232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623763" y="2832248"/>
            <a:ext cx="2855913" cy="2107127"/>
            <a:chOff x="827584" y="3284984"/>
            <a:chExt cx="2855913" cy="2107127"/>
          </a:xfrm>
        </p:grpSpPr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H="1">
              <a:off x="2051720" y="3284984"/>
              <a:ext cx="1296987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827584" y="4068672"/>
              <a:ext cx="2855913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sl-SI" sz="2000" b="1" dirty="0" smtClean="0">
                  <a:solidFill>
                    <a:srgbClr val="7030A0"/>
                  </a:solidFill>
                  <a:latin typeface="Tempus Sans ITC" pitchFamily="82" charset="0"/>
                </a:rPr>
                <a:t>Dela z učenci, ki imajo </a:t>
              </a:r>
              <a:r>
                <a:rPr lang="sl-SI" sz="2000" b="1" dirty="0" smtClean="0">
                  <a:solidFill>
                    <a:srgbClr val="7030A0"/>
                  </a:solidFill>
                </a:rPr>
                <a:t>čustvene in vedenjske težave</a:t>
              </a:r>
            </a:p>
            <a:p>
              <a:pPr algn="ctr"/>
              <a:endParaRPr lang="sl-SI" sz="2000" b="1" dirty="0">
                <a:solidFill>
                  <a:srgbClr val="7030A0"/>
                </a:solidFill>
                <a:latin typeface="Tempus Sans ITC" pitchFamily="82" charset="0"/>
              </a:endParaRPr>
            </a:p>
          </p:txBody>
        </p:sp>
      </p:grpSp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2225306" y="2029555"/>
            <a:ext cx="4260676" cy="792161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sz="2400" b="1" dirty="0" smtClean="0">
                <a:solidFill>
                  <a:srgbClr val="002060"/>
                </a:solidFill>
                <a:latin typeface="Tempus Sans ITC" pitchFamily="82" charset="0"/>
              </a:rPr>
              <a:t>Mobilna socialno pedagoška služba</a:t>
            </a:r>
            <a:endParaRPr lang="en-US" sz="2400" b="1" dirty="0">
              <a:solidFill>
                <a:srgbClr val="002060"/>
              </a:solidFill>
              <a:latin typeface="Tempus Sans ITC" pitchFamily="82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436096" y="2832248"/>
            <a:ext cx="2879725" cy="1500918"/>
            <a:chOff x="5436096" y="2832248"/>
            <a:chExt cx="2879725" cy="1500918"/>
          </a:xfrm>
        </p:grpSpPr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5436096" y="2832248"/>
              <a:ext cx="936005" cy="1028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5436096" y="3933056"/>
              <a:ext cx="28797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sl-SI" sz="2000" b="1" dirty="0" smtClean="0">
                  <a:solidFill>
                    <a:srgbClr val="7030A0"/>
                  </a:solidFill>
                  <a:latin typeface="Tempus Sans ITC" pitchFamily="82" charset="0"/>
                </a:rPr>
                <a:t>Sodeluje z :</a:t>
              </a:r>
              <a:endParaRPr lang="sl-SI" sz="2000" b="1" dirty="0">
                <a:solidFill>
                  <a:srgbClr val="7030A0"/>
                </a:solidFill>
                <a:latin typeface="Tempus Sans ITC" pitchFamily="82" charset="0"/>
              </a:endParaRPr>
            </a:p>
          </p:txBody>
        </p:sp>
      </p:grp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491880" y="1085743"/>
            <a:ext cx="498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sz="2000" b="1" dirty="0" smtClean="0">
                <a:solidFill>
                  <a:srgbClr val="7030A0"/>
                </a:solidFill>
                <a:latin typeface="Tempus Sans ITC" pitchFamily="82" charset="0"/>
              </a:rPr>
              <a:t>Opravlja delo v</a:t>
            </a:r>
            <a:r>
              <a:rPr lang="sl-SI" sz="2000" dirty="0" smtClean="0">
                <a:solidFill>
                  <a:srgbClr val="7030A0"/>
                </a:solidFill>
                <a:latin typeface="Tempus Sans ITC" pitchFamily="82" charset="0"/>
              </a:rPr>
              <a:t>  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6875958" y="188640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Večinskih osnovnih  šolah</a:t>
            </a:r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020272" y="1785190"/>
            <a:ext cx="20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Vzgojno varstvenih zavodih</a:t>
            </a:r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5724128" y="4495830"/>
            <a:ext cx="3334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B050"/>
                </a:solidFill>
              </a:rPr>
              <a:t>Vodstvom OŠ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B050"/>
                </a:solidFill>
              </a:rPr>
              <a:t>Učitelji OŠ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B050"/>
                </a:solidFill>
              </a:rPr>
              <a:t>Šolsko svetovalno službo OŠ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B050"/>
                </a:solidFill>
              </a:rPr>
              <a:t>Starši učenca SUT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rgbClr val="00B050"/>
                </a:solidFill>
              </a:rPr>
              <a:t>Zunanjimi inštitucijami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467543" y="4499013"/>
            <a:ext cx="4736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400" dirty="0" smtClean="0"/>
              <a:t>Izdeluje globalne ocene funkcioniranja</a:t>
            </a:r>
            <a:endParaRPr lang="sl-SI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400" dirty="0" smtClean="0"/>
              <a:t>Prepoznava močna področja in posebnosti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400" dirty="0" smtClean="0"/>
              <a:t>Krepi močna področja in odpravlja primanjkljaje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400" dirty="0" smtClean="0"/>
              <a:t>Izvajanja individualno ali skupinsko pomoč in treninge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400" dirty="0" smtClean="0"/>
              <a:t>Spremlja razvoj in napredek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400" dirty="0" smtClean="0"/>
              <a:t>Izdeluje primerne didaktične materiale</a:t>
            </a:r>
          </a:p>
        </p:txBody>
      </p:sp>
      <p:cxnSp>
        <p:nvCxnSpPr>
          <p:cNvPr id="18" name="Raven puščični povezovalnik 17"/>
          <p:cNvCxnSpPr/>
          <p:nvPr/>
        </p:nvCxnSpPr>
        <p:spPr>
          <a:xfrm>
            <a:off x="6875958" y="1337576"/>
            <a:ext cx="720378" cy="507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251520" y="511805"/>
            <a:ext cx="346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7030A0"/>
                </a:solidFill>
              </a:rPr>
              <a:t>Izvaja strokovna predavanja za starše in strokovne delavce</a:t>
            </a:r>
            <a:endParaRPr lang="sl-SI" sz="2000" b="1" dirty="0">
              <a:solidFill>
                <a:srgbClr val="7030A0"/>
              </a:solidFill>
            </a:endParaRPr>
          </a:p>
        </p:txBody>
      </p:sp>
      <p:cxnSp>
        <p:nvCxnSpPr>
          <p:cNvPr id="22" name="Raven puščični povezovalnik 21"/>
          <p:cNvCxnSpPr/>
          <p:nvPr/>
        </p:nvCxnSpPr>
        <p:spPr>
          <a:xfrm flipV="1">
            <a:off x="6911835" y="717185"/>
            <a:ext cx="684501" cy="568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43108" y="1219690"/>
            <a:ext cx="1277036" cy="8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Line 6"/>
          <p:cNvSpPr>
            <a:spLocks noChangeShapeType="1"/>
          </p:cNvSpPr>
          <p:nvPr/>
        </p:nvSpPr>
        <p:spPr bwMode="auto">
          <a:xfrm flipV="1">
            <a:off x="5724128" y="1485853"/>
            <a:ext cx="432047" cy="5437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35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Slike\Slike 2016\SLUZBA\DSP ISP Opismenjevanje, 14.12.15\IMG_3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19327"/>
            <a:ext cx="3476334" cy="23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Slike\Slike 2016\SLUZBA\DSP ISP Opismenjevanje, 14.12.15\IMG_3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447">
            <a:off x="5155454" y="1061118"/>
            <a:ext cx="3525785" cy="23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Slike\Slike 2016\SLUZBA\Didakticni material\IMG_3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200">
            <a:off x="673121" y="5198010"/>
            <a:ext cx="2300081" cy="15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Slike\Slike 2015\SLUZBA\Prostovoljci, 14-.15\IMG_43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405951" cy="22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Slike\Slike 2014\SLUZBA\Didakt. igre\IMG_29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160">
            <a:off x="2675231" y="3731792"/>
            <a:ext cx="2183776" cy="14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age:Obcine velen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448150" cy="578698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852936"/>
            <a:ext cx="11759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2627784" y="134076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AUSTRIA</a:t>
            </a:r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07504" y="2564904"/>
            <a:ext cx="360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I</a:t>
            </a:r>
          </a:p>
          <a:p>
            <a:r>
              <a:rPr lang="sl-SI" sz="2800" dirty="0" smtClean="0"/>
              <a:t>T</a:t>
            </a:r>
          </a:p>
          <a:p>
            <a:r>
              <a:rPr lang="sl-SI" sz="2800" dirty="0" smtClean="0"/>
              <a:t>A</a:t>
            </a:r>
          </a:p>
          <a:p>
            <a:r>
              <a:rPr lang="sl-SI" sz="2800" dirty="0" smtClean="0"/>
              <a:t>L</a:t>
            </a:r>
          </a:p>
          <a:p>
            <a:r>
              <a:rPr lang="sl-SI" sz="2800" dirty="0" smtClean="0"/>
              <a:t>Y</a:t>
            </a:r>
            <a:endParaRPr lang="sl-SI" sz="28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796136" y="501317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CROATIA</a:t>
            </a:r>
            <a:endParaRPr lang="sl-SI" sz="2800" dirty="0"/>
          </a:p>
        </p:txBody>
      </p:sp>
      <p:sp>
        <p:nvSpPr>
          <p:cNvPr id="11" name="PoljeZBesedilom 10"/>
          <p:cNvSpPr txBox="1"/>
          <p:nvPr/>
        </p:nvSpPr>
        <p:spPr>
          <a:xfrm rot="1372368">
            <a:off x="7172550" y="7018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HUNGARY</a:t>
            </a:r>
            <a:endParaRPr lang="sl-SI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66 -0.45514 C 0.3132 -0.41143 0.40573 -0.36748 0.43108 -0.29417 C 0.45643 -0.22086 0.37795 -0.09968 0.37274 -0.01573 C 0.36754 0.06822 0.44288 0.1494 0.4 0.2093 C 0.35712 0.26919 0.18212 0.37905 0.11545 0.34412 C 0.04879 0.3092 0.02431 0.15449 -4.16667E-6 1.72988E-6 " pathEditMode="relative" ptsTypes="aaaaaA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>
          <a:blip r:embed="rId2" cstate="print"/>
          <a:srcRect l="9897" t="28028" r="14904" b="19686"/>
          <a:stretch>
            <a:fillRect/>
          </a:stretch>
        </p:blipFill>
        <p:spPr bwMode="auto">
          <a:xfrm>
            <a:off x="251520" y="3933056"/>
            <a:ext cx="5616624" cy="257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marvaoguide.com/images/stories/telepulesfotok/slovenia/Velenje%20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762500" cy="3181350"/>
          </a:xfrm>
          <a:prstGeom prst="rect">
            <a:avLst/>
          </a:prstGeom>
          <a:noFill/>
        </p:spPr>
      </p:pic>
      <p:pic>
        <p:nvPicPr>
          <p:cNvPr id="2054" name="Picture 6" descr="http://www.slovenia.info/pictures%5Ctown%5C1%5C2006%5Cvelenje_panoramma2_86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20688"/>
            <a:ext cx="3410744" cy="2558058"/>
          </a:xfrm>
          <a:prstGeom prst="rect">
            <a:avLst/>
          </a:prstGeom>
          <a:noFill/>
        </p:spPr>
      </p:pic>
      <p:pic>
        <p:nvPicPr>
          <p:cNvPr id="2056" name="Picture 8" descr="http://www.up-rs.si/up-rs/uprs.nsf/0/116BC9A267E581C2C12575CA0055F3C5/$File/V_2009-06-03_PREMOGOVNIK-VELENJE-3_BOB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149080"/>
            <a:ext cx="2681915" cy="17945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/>
          <p:cNvSpPr>
            <a:spLocks noChangeArrowheads="1"/>
          </p:cNvSpPr>
          <p:nvPr/>
        </p:nvSpPr>
        <p:spPr bwMode="auto">
          <a:xfrm>
            <a:off x="2857500" y="2286001"/>
            <a:ext cx="3727450" cy="926976"/>
          </a:xfrm>
          <a:prstGeom prst="round2Diag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sz="2400" b="1" dirty="0" smtClean="0">
                <a:latin typeface="Tempus Sans ITC" pitchFamily="82" charset="0"/>
              </a:rPr>
              <a:t>OSNOVNE INFORMACIJE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2483768" y="404664"/>
            <a:ext cx="2589170" cy="1872208"/>
            <a:chOff x="2483768" y="404664"/>
            <a:chExt cx="2589170" cy="1872208"/>
          </a:xfrm>
        </p:grpSpPr>
        <p:sp>
          <p:nvSpPr>
            <p:cNvPr id="3076" name="Line 7"/>
            <p:cNvSpPr>
              <a:spLocks noChangeShapeType="1"/>
            </p:cNvSpPr>
            <p:nvPr/>
          </p:nvSpPr>
          <p:spPr bwMode="auto">
            <a:xfrm flipH="1" flipV="1">
              <a:off x="3769642" y="817414"/>
              <a:ext cx="10269" cy="1459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77" name="Text Box 8"/>
            <p:cNvSpPr txBox="1">
              <a:spLocks noChangeArrowheads="1"/>
            </p:cNvSpPr>
            <p:nvPr/>
          </p:nvSpPr>
          <p:spPr bwMode="auto">
            <a:xfrm>
              <a:off x="2483768" y="404664"/>
              <a:ext cx="25891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l-SI" sz="2000" dirty="0" smtClean="0"/>
                <a:t>59 let naše šole</a:t>
              </a:r>
              <a:endParaRPr lang="en-US" sz="2000" dirty="0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211960" y="1124992"/>
            <a:ext cx="2247012" cy="1160462"/>
            <a:chOff x="4211960" y="1124992"/>
            <a:chExt cx="2247012" cy="1160462"/>
          </a:xfrm>
        </p:grpSpPr>
        <p:sp>
          <p:nvSpPr>
            <p:cNvPr id="3078" name="Line 9"/>
            <p:cNvSpPr>
              <a:spLocks noChangeShapeType="1"/>
            </p:cNvSpPr>
            <p:nvPr/>
          </p:nvSpPr>
          <p:spPr bwMode="auto">
            <a:xfrm flipV="1">
              <a:off x="4211960" y="1556792"/>
              <a:ext cx="1089025" cy="728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79" name="Text Box 10"/>
            <p:cNvSpPr txBox="1">
              <a:spLocks noChangeArrowheads="1"/>
            </p:cNvSpPr>
            <p:nvPr/>
          </p:nvSpPr>
          <p:spPr bwMode="auto">
            <a:xfrm>
              <a:off x="4942210" y="1124992"/>
              <a:ext cx="15167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dirty="0" smtClean="0"/>
                <a:t>108</a:t>
              </a:r>
              <a:r>
                <a:rPr lang="en-GB" sz="2000" dirty="0" smtClean="0"/>
                <a:t> </a:t>
              </a:r>
              <a:r>
                <a:rPr lang="sl-SI" sz="2000" dirty="0" smtClean="0"/>
                <a:t>učencev</a:t>
              </a:r>
              <a:endParaRPr lang="en-GB" sz="2000" dirty="0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395288" y="2565400"/>
            <a:ext cx="2448520" cy="400110"/>
            <a:chOff x="395288" y="2565400"/>
            <a:chExt cx="2448520" cy="400110"/>
          </a:xfrm>
        </p:grpSpPr>
        <p:sp>
          <p:nvSpPr>
            <p:cNvPr id="3080" name="Line 11"/>
            <p:cNvSpPr>
              <a:spLocks noChangeShapeType="1"/>
            </p:cNvSpPr>
            <p:nvPr/>
          </p:nvSpPr>
          <p:spPr bwMode="auto">
            <a:xfrm flipH="1" flipV="1">
              <a:off x="2051050" y="2781300"/>
              <a:ext cx="792758" cy="143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81" name="Text Box 12"/>
            <p:cNvSpPr txBox="1">
              <a:spLocks noChangeArrowheads="1"/>
            </p:cNvSpPr>
            <p:nvPr/>
          </p:nvSpPr>
          <p:spPr bwMode="auto">
            <a:xfrm>
              <a:off x="395288" y="2565400"/>
              <a:ext cx="14253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/>
                <a:t>2 </a:t>
              </a:r>
              <a:r>
                <a:rPr lang="sl-SI" sz="2000" dirty="0" smtClean="0"/>
                <a:t>programa</a:t>
              </a:r>
              <a:endParaRPr lang="en-US" sz="2000" dirty="0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1259632" y="2924944"/>
            <a:ext cx="1521205" cy="1427966"/>
            <a:chOff x="1259632" y="2924944"/>
            <a:chExt cx="1521205" cy="1427966"/>
          </a:xfrm>
        </p:grpSpPr>
        <p:sp>
          <p:nvSpPr>
            <p:cNvPr id="3082" name="Line 13"/>
            <p:cNvSpPr>
              <a:spLocks noChangeShapeType="1"/>
            </p:cNvSpPr>
            <p:nvPr/>
          </p:nvSpPr>
          <p:spPr bwMode="auto">
            <a:xfrm>
              <a:off x="1259632" y="2924944"/>
              <a:ext cx="503237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84" name="Text Box 15"/>
            <p:cNvSpPr txBox="1">
              <a:spLocks noChangeArrowheads="1"/>
            </p:cNvSpPr>
            <p:nvPr/>
          </p:nvSpPr>
          <p:spPr bwMode="auto">
            <a:xfrm>
              <a:off x="1611926" y="3645024"/>
              <a:ext cx="116891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2000" dirty="0" smtClean="0"/>
                <a:t>Posebni</a:t>
              </a:r>
              <a:endParaRPr lang="en-GB" sz="2000" dirty="0"/>
            </a:p>
            <a:p>
              <a:pPr algn="ctr"/>
              <a:r>
                <a:rPr lang="sl-SI" sz="2000" dirty="0"/>
                <a:t>p</a:t>
              </a:r>
              <a:r>
                <a:rPr lang="en-GB" sz="2000" dirty="0" err="1" smtClean="0"/>
                <a:t>rogram</a:t>
              </a:r>
              <a:r>
                <a:rPr lang="sl-SI" sz="2000" dirty="0" smtClean="0"/>
                <a:t> </a:t>
              </a:r>
              <a:endParaRPr lang="en-GB" sz="2000" dirty="0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-29636" y="2924944"/>
            <a:ext cx="1500731" cy="1735743"/>
            <a:chOff x="-29636" y="2924944"/>
            <a:chExt cx="1500731" cy="1735743"/>
          </a:xfrm>
        </p:grpSpPr>
        <p:sp>
          <p:nvSpPr>
            <p:cNvPr id="3083" name="Line 14"/>
            <p:cNvSpPr>
              <a:spLocks noChangeShapeType="1"/>
            </p:cNvSpPr>
            <p:nvPr/>
          </p:nvSpPr>
          <p:spPr bwMode="auto">
            <a:xfrm flipH="1">
              <a:off x="611560" y="2924944"/>
              <a:ext cx="6477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85" name="Text Box 16"/>
            <p:cNvSpPr txBox="1">
              <a:spLocks noChangeArrowheads="1"/>
            </p:cNvSpPr>
            <p:nvPr/>
          </p:nvSpPr>
          <p:spPr bwMode="auto">
            <a:xfrm>
              <a:off x="-29636" y="3645024"/>
              <a:ext cx="150073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sz="2000" dirty="0" smtClean="0"/>
                <a:t>Nižji </a:t>
              </a:r>
            </a:p>
            <a:p>
              <a:pPr algn="ctr"/>
              <a:r>
                <a:rPr lang="sl-SI" sz="2000" dirty="0" smtClean="0"/>
                <a:t>Izobrazbeni </a:t>
              </a:r>
            </a:p>
            <a:p>
              <a:pPr algn="ctr"/>
              <a:r>
                <a:rPr lang="sl-SI" sz="2000" dirty="0" smtClean="0"/>
                <a:t>standard</a:t>
              </a:r>
              <a:endParaRPr lang="en-GB" sz="2000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3275856" y="3212976"/>
            <a:ext cx="1168910" cy="1048182"/>
            <a:chOff x="5004048" y="3212976"/>
            <a:chExt cx="1168910" cy="1048182"/>
          </a:xfrm>
        </p:grpSpPr>
        <p:sp>
          <p:nvSpPr>
            <p:cNvPr id="3086" name="Line 17"/>
            <p:cNvSpPr>
              <a:spLocks noChangeShapeType="1"/>
            </p:cNvSpPr>
            <p:nvPr/>
          </p:nvSpPr>
          <p:spPr bwMode="auto">
            <a:xfrm>
              <a:off x="5076056" y="3212976"/>
              <a:ext cx="436563" cy="649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87" name="Text Box 18"/>
            <p:cNvSpPr txBox="1">
              <a:spLocks noChangeArrowheads="1"/>
            </p:cNvSpPr>
            <p:nvPr/>
          </p:nvSpPr>
          <p:spPr bwMode="auto">
            <a:xfrm>
              <a:off x="5004048" y="3861048"/>
              <a:ext cx="11689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dirty="0" smtClean="0"/>
                <a:t>zaposleni</a:t>
              </a:r>
              <a:endParaRPr lang="en-GB" sz="2000" dirty="0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043608" y="4509120"/>
            <a:ext cx="5870897" cy="1984286"/>
            <a:chOff x="3131840" y="4149080"/>
            <a:chExt cx="5870897" cy="1984286"/>
          </a:xfrm>
        </p:grpSpPr>
        <p:sp>
          <p:nvSpPr>
            <p:cNvPr id="3088" name="Line 19"/>
            <p:cNvSpPr>
              <a:spLocks noChangeShapeType="1"/>
            </p:cNvSpPr>
            <p:nvPr/>
          </p:nvSpPr>
          <p:spPr bwMode="auto">
            <a:xfrm>
              <a:off x="5940153" y="4221088"/>
              <a:ext cx="1368152" cy="360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89" name="Text Box 20"/>
            <p:cNvSpPr txBox="1">
              <a:spLocks noChangeArrowheads="1"/>
            </p:cNvSpPr>
            <p:nvPr/>
          </p:nvSpPr>
          <p:spPr bwMode="auto">
            <a:xfrm>
              <a:off x="7380312" y="4149080"/>
              <a:ext cx="16224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2000" dirty="0" smtClean="0"/>
                <a:t>Specialni pedagogi</a:t>
              </a:r>
              <a:endParaRPr lang="en-GB" sz="2000" dirty="0"/>
            </a:p>
          </p:txBody>
        </p:sp>
        <p:sp>
          <p:nvSpPr>
            <p:cNvPr id="3090" name="Text Box 21"/>
            <p:cNvSpPr txBox="1">
              <a:spLocks noChangeArrowheads="1"/>
            </p:cNvSpPr>
            <p:nvPr/>
          </p:nvSpPr>
          <p:spPr bwMode="auto">
            <a:xfrm>
              <a:off x="6516216" y="5229200"/>
              <a:ext cx="1906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 smtClean="0"/>
                <a:t>Social</a:t>
              </a:r>
              <a:r>
                <a:rPr lang="sl-SI" sz="2000" dirty="0" smtClean="0"/>
                <a:t>na delavka</a:t>
              </a:r>
              <a:endParaRPr lang="en-GB" sz="2000" dirty="0"/>
            </a:p>
          </p:txBody>
        </p:sp>
        <p:sp>
          <p:nvSpPr>
            <p:cNvPr id="3091" name="Text Box 22"/>
            <p:cNvSpPr txBox="1">
              <a:spLocks noChangeArrowheads="1"/>
            </p:cNvSpPr>
            <p:nvPr/>
          </p:nvSpPr>
          <p:spPr bwMode="auto">
            <a:xfrm>
              <a:off x="5076056" y="5733256"/>
              <a:ext cx="22284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dirty="0" smtClean="0"/>
                <a:t>Delovna terapevtka</a:t>
              </a:r>
              <a:endParaRPr lang="en-GB" sz="2000" dirty="0"/>
            </a:p>
          </p:txBody>
        </p:sp>
        <p:sp>
          <p:nvSpPr>
            <p:cNvPr id="3092" name="Text Box 23"/>
            <p:cNvSpPr txBox="1">
              <a:spLocks noChangeArrowheads="1"/>
            </p:cNvSpPr>
            <p:nvPr/>
          </p:nvSpPr>
          <p:spPr bwMode="auto">
            <a:xfrm>
              <a:off x="3563888" y="4437112"/>
              <a:ext cx="7569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dirty="0" smtClean="0"/>
                <a:t>ostali</a:t>
              </a:r>
              <a:endParaRPr lang="en-GB" sz="2000" dirty="0"/>
            </a:p>
          </p:txBody>
        </p:sp>
        <p:sp>
          <p:nvSpPr>
            <p:cNvPr id="3093" name="Line 24"/>
            <p:cNvSpPr>
              <a:spLocks noChangeShapeType="1"/>
            </p:cNvSpPr>
            <p:nvPr/>
          </p:nvSpPr>
          <p:spPr bwMode="auto">
            <a:xfrm>
              <a:off x="5940152" y="4221088"/>
              <a:ext cx="936104" cy="936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94" name="Line 25"/>
            <p:cNvSpPr>
              <a:spLocks noChangeShapeType="1"/>
            </p:cNvSpPr>
            <p:nvPr/>
          </p:nvSpPr>
          <p:spPr bwMode="auto">
            <a:xfrm>
              <a:off x="5940152" y="4221088"/>
              <a:ext cx="0" cy="1440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95" name="Line 26"/>
            <p:cNvSpPr>
              <a:spLocks noChangeShapeType="1"/>
            </p:cNvSpPr>
            <p:nvPr/>
          </p:nvSpPr>
          <p:spPr bwMode="auto">
            <a:xfrm flipH="1">
              <a:off x="4499992" y="4221088"/>
              <a:ext cx="1439863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4499992" y="4221088"/>
              <a:ext cx="1440160" cy="1152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3131840" y="5445224"/>
              <a:ext cx="15055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dirty="0" smtClean="0"/>
                <a:t>Psihologinja</a:t>
              </a:r>
              <a:endParaRPr lang="en-GB" sz="2000" dirty="0"/>
            </a:p>
          </p:txBody>
        </p:sp>
      </p:grpSp>
      <p:pic>
        <p:nvPicPr>
          <p:cNvPr id="27649" name="Picture 1" descr="117_1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908720"/>
            <a:ext cx="2127250" cy="51482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39" name="Skupina 38"/>
          <p:cNvGrpSpPr/>
          <p:nvPr/>
        </p:nvGrpSpPr>
        <p:grpSpPr>
          <a:xfrm>
            <a:off x="179512" y="764704"/>
            <a:ext cx="3498073" cy="1511672"/>
            <a:chOff x="179512" y="764704"/>
            <a:chExt cx="3498073" cy="1511672"/>
          </a:xfrm>
        </p:grpSpPr>
        <p:sp>
          <p:nvSpPr>
            <p:cNvPr id="36" name="Line 11"/>
            <p:cNvSpPr>
              <a:spLocks noChangeShapeType="1"/>
            </p:cNvSpPr>
            <p:nvPr/>
          </p:nvSpPr>
          <p:spPr bwMode="auto">
            <a:xfrm flipH="1" flipV="1">
              <a:off x="2555776" y="1700808"/>
              <a:ext cx="432296" cy="575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179512" y="764704"/>
              <a:ext cx="3498073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2000" dirty="0" smtClean="0"/>
                <a:t>Mobilni specialni pedagogi</a:t>
              </a:r>
            </a:p>
            <a:p>
              <a:r>
                <a:rPr lang="sl-SI" sz="2000" dirty="0" smtClean="0"/>
                <a:t>Za učence s primanjkljaji na</a:t>
              </a:r>
            </a:p>
            <a:p>
              <a:r>
                <a:rPr lang="sl-SI" sz="2000" dirty="0" smtClean="0"/>
                <a:t>Posameznih področjih učenja </a:t>
              </a:r>
            </a:p>
            <a:p>
              <a:r>
                <a:rPr lang="sl-SI" sz="2000" dirty="0" smtClean="0"/>
                <a:t>(15 osnovnih šol) </a:t>
              </a:r>
              <a:endParaRPr lang="en-US" sz="2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/>
          <p:cNvSpPr>
            <a:spLocks noChangeArrowheads="1"/>
          </p:cNvSpPr>
          <p:nvPr/>
        </p:nvSpPr>
        <p:spPr bwMode="auto">
          <a:xfrm>
            <a:off x="2987674" y="2276475"/>
            <a:ext cx="3312517" cy="1008509"/>
          </a:xfrm>
          <a:prstGeom prst="round2DiagRect">
            <a:avLst/>
          </a:prstGeom>
          <a:solidFill>
            <a:srgbClr val="FF99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sz="2800" b="1" dirty="0" smtClean="0">
                <a:latin typeface="Tempus Sans ITC" pitchFamily="82" charset="0"/>
              </a:rPr>
              <a:t>Nižji izobrazbeni standard</a:t>
            </a:r>
            <a:endParaRPr lang="en-GB" sz="2800" b="1" dirty="0">
              <a:latin typeface="Tempus Sans ITC" pitchFamily="82" charset="0"/>
            </a:endParaRPr>
          </a:p>
        </p:txBody>
      </p:sp>
      <p:grpSp>
        <p:nvGrpSpPr>
          <p:cNvPr id="39" name="Skupina 38"/>
          <p:cNvGrpSpPr/>
          <p:nvPr/>
        </p:nvGrpSpPr>
        <p:grpSpPr>
          <a:xfrm>
            <a:off x="3491880" y="980728"/>
            <a:ext cx="2808288" cy="1296143"/>
            <a:chOff x="3491880" y="980728"/>
            <a:chExt cx="2808288" cy="1296143"/>
          </a:xfrm>
        </p:grpSpPr>
        <p:sp>
          <p:nvSpPr>
            <p:cNvPr id="4099" name="Text Box 9"/>
            <p:cNvSpPr txBox="1">
              <a:spLocks noChangeArrowheads="1"/>
            </p:cNvSpPr>
            <p:nvPr/>
          </p:nvSpPr>
          <p:spPr bwMode="auto">
            <a:xfrm>
              <a:off x="3491880" y="980728"/>
              <a:ext cx="28082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 dirty="0"/>
                <a:t>1. – 9. </a:t>
              </a:r>
              <a:r>
                <a:rPr lang="sl-SI" sz="2000" dirty="0" smtClean="0"/>
                <a:t>razred</a:t>
              </a:r>
              <a:r>
                <a:rPr lang="en-GB" sz="2000" dirty="0" smtClean="0"/>
                <a:t> </a:t>
              </a:r>
              <a:r>
                <a:rPr lang="en-GB" sz="2000" dirty="0"/>
                <a:t>/ 6 – 15 </a:t>
              </a:r>
              <a:r>
                <a:rPr lang="sl-SI" sz="2000" dirty="0" smtClean="0"/>
                <a:t>let</a:t>
              </a:r>
              <a:endParaRPr lang="en-GB" sz="2000" dirty="0"/>
            </a:p>
          </p:txBody>
        </p:sp>
        <p:sp>
          <p:nvSpPr>
            <p:cNvPr id="4101" name="Line 13"/>
            <p:cNvSpPr>
              <a:spLocks noChangeShapeType="1"/>
            </p:cNvSpPr>
            <p:nvPr/>
          </p:nvSpPr>
          <p:spPr bwMode="auto">
            <a:xfrm flipV="1">
              <a:off x="4355976" y="1412774"/>
              <a:ext cx="576064" cy="8640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755650" y="1052513"/>
            <a:ext cx="3096269" cy="1224359"/>
            <a:chOff x="755650" y="1052513"/>
            <a:chExt cx="3096269" cy="1224359"/>
          </a:xfrm>
        </p:grpSpPr>
        <p:sp>
          <p:nvSpPr>
            <p:cNvPr id="4100" name="Line 12"/>
            <p:cNvSpPr>
              <a:spLocks noChangeShapeType="1"/>
            </p:cNvSpPr>
            <p:nvPr/>
          </p:nvSpPr>
          <p:spPr bwMode="auto">
            <a:xfrm flipH="1" flipV="1">
              <a:off x="2411760" y="1484784"/>
              <a:ext cx="1440159" cy="792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" name="Text Box 14"/>
            <p:cNvSpPr txBox="1">
              <a:spLocks noChangeArrowheads="1"/>
            </p:cNvSpPr>
            <p:nvPr/>
          </p:nvSpPr>
          <p:spPr bwMode="auto">
            <a:xfrm>
              <a:off x="755650" y="1052513"/>
              <a:ext cx="19441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l-SI" sz="2000" dirty="0" smtClean="0"/>
                <a:t>Lažja motnja v </a:t>
              </a:r>
              <a:r>
                <a:rPr lang="sl-SI" sz="2000" dirty="0" err="1" smtClean="0"/>
                <a:t>duš.razvoju</a:t>
              </a:r>
              <a:endParaRPr lang="en-GB" sz="2000" dirty="0"/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755650" y="3356223"/>
            <a:ext cx="8352854" cy="2629470"/>
            <a:chOff x="755650" y="3356223"/>
            <a:chExt cx="8352854" cy="2629470"/>
          </a:xfrm>
        </p:grpSpPr>
        <p:sp>
          <p:nvSpPr>
            <p:cNvPr id="4104" name="Text Box 16"/>
            <p:cNvSpPr txBox="1">
              <a:spLocks noChangeArrowheads="1"/>
            </p:cNvSpPr>
            <p:nvPr/>
          </p:nvSpPr>
          <p:spPr bwMode="auto">
            <a:xfrm>
              <a:off x="3131840" y="3573016"/>
              <a:ext cx="2808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2000" dirty="0" smtClean="0"/>
                <a:t>Kaj se učimo?</a:t>
              </a:r>
              <a:endParaRPr lang="en-GB" sz="2000" dirty="0"/>
            </a:p>
          </p:txBody>
        </p:sp>
        <p:grpSp>
          <p:nvGrpSpPr>
            <p:cNvPr id="41" name="Skupina 40"/>
            <p:cNvGrpSpPr/>
            <p:nvPr/>
          </p:nvGrpSpPr>
          <p:grpSpPr>
            <a:xfrm>
              <a:off x="755650" y="3356223"/>
              <a:ext cx="8352854" cy="2629470"/>
              <a:chOff x="755650" y="3356223"/>
              <a:chExt cx="8352854" cy="2629470"/>
            </a:xfrm>
          </p:grpSpPr>
          <p:sp>
            <p:nvSpPr>
              <p:cNvPr id="4103" name="Line 15"/>
              <p:cNvSpPr>
                <a:spLocks noChangeShapeType="1"/>
              </p:cNvSpPr>
              <p:nvPr/>
            </p:nvSpPr>
            <p:spPr bwMode="auto">
              <a:xfrm>
                <a:off x="4355976" y="3356223"/>
                <a:ext cx="0" cy="2167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36" name="Skupina 35"/>
              <p:cNvGrpSpPr/>
              <p:nvPr/>
            </p:nvGrpSpPr>
            <p:grpSpPr>
              <a:xfrm>
                <a:off x="755650" y="3933056"/>
                <a:ext cx="8352854" cy="2052637"/>
                <a:chOff x="611138" y="4221163"/>
                <a:chExt cx="8352854" cy="2052637"/>
              </a:xfrm>
            </p:grpSpPr>
            <p:sp>
              <p:nvSpPr>
                <p:cNvPr id="41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11138" y="4221163"/>
                  <a:ext cx="143991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2000" dirty="0" err="1" smtClean="0"/>
                    <a:t>Sloven</a:t>
                  </a:r>
                  <a:r>
                    <a:rPr lang="sl-SI" sz="2000" dirty="0" err="1" smtClean="0"/>
                    <a:t>ščina</a:t>
                  </a:r>
                  <a:r>
                    <a:rPr lang="en-GB" sz="2000" dirty="0" smtClean="0"/>
                    <a:t> </a:t>
                  </a:r>
                  <a:endParaRPr lang="en-GB" sz="2000" dirty="0"/>
                </a:p>
              </p:txBody>
            </p:sp>
            <p:sp>
              <p:nvSpPr>
                <p:cNvPr id="410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83072" y="4652963"/>
                  <a:ext cx="1512441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2000" dirty="0" smtClean="0"/>
                    <a:t>Mat</a:t>
                  </a:r>
                  <a:r>
                    <a:rPr lang="sl-SI" sz="2000" dirty="0" err="1" smtClean="0"/>
                    <a:t>ematika</a:t>
                  </a:r>
                  <a:endParaRPr lang="en-GB" sz="2000" dirty="0"/>
                </a:p>
              </p:txBody>
            </p:sp>
            <p:sp>
              <p:nvSpPr>
                <p:cNvPr id="41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31094" y="5084763"/>
                  <a:ext cx="1440681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l-SI" sz="2000" dirty="0" smtClean="0"/>
                    <a:t>Angleščina</a:t>
                  </a:r>
                  <a:endParaRPr lang="en-GB" sz="2000" dirty="0"/>
                </a:p>
              </p:txBody>
            </p:sp>
            <p:sp>
              <p:nvSpPr>
                <p:cNvPr id="41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1550" y="5516563"/>
                  <a:ext cx="3024188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sl-SI" sz="2000" dirty="0" smtClean="0"/>
                    <a:t>Družboslovje</a:t>
                  </a:r>
                  <a:endParaRPr lang="en-GB" sz="2000" dirty="0"/>
                </a:p>
              </p:txBody>
            </p:sp>
            <p:sp>
              <p:nvSpPr>
                <p:cNvPr id="410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880518" y="5876925"/>
                  <a:ext cx="1655763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l-SI" sz="2000" dirty="0" smtClean="0"/>
                    <a:t>Naravoslovje</a:t>
                  </a:r>
                  <a:endParaRPr lang="en-GB" sz="2000" dirty="0"/>
                </a:p>
              </p:txBody>
            </p:sp>
            <p:sp>
              <p:nvSpPr>
                <p:cNvPr id="411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795963" y="5661025"/>
                  <a:ext cx="2520950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l-SI" sz="2000" dirty="0" smtClean="0"/>
                    <a:t>Glasbena umetnost</a:t>
                  </a:r>
                  <a:endParaRPr lang="en-GB" sz="2000" dirty="0"/>
                </a:p>
              </p:txBody>
            </p:sp>
            <p:sp>
              <p:nvSpPr>
                <p:cNvPr id="41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372225" y="4724400"/>
                  <a:ext cx="259176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2000" dirty="0" err="1" smtClean="0"/>
                    <a:t>Te</a:t>
                  </a:r>
                  <a:r>
                    <a:rPr lang="sl-SI" sz="2000" dirty="0" err="1" smtClean="0"/>
                    <a:t>hnika</a:t>
                  </a:r>
                  <a:r>
                    <a:rPr lang="sl-SI" sz="2000" dirty="0" smtClean="0"/>
                    <a:t> in tehnologija</a:t>
                  </a:r>
                  <a:endParaRPr lang="en-GB" sz="2000" dirty="0"/>
                </a:p>
              </p:txBody>
            </p:sp>
            <p:sp>
              <p:nvSpPr>
                <p:cNvPr id="41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443663" y="4221163"/>
                  <a:ext cx="2376487" cy="396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sl-SI" sz="2000" dirty="0" smtClean="0"/>
                    <a:t>Gospodinjstvo</a:t>
                  </a:r>
                  <a:endParaRPr lang="en-GB" sz="2000" dirty="0"/>
                </a:p>
              </p:txBody>
            </p:sp>
            <p:sp>
              <p:nvSpPr>
                <p:cNvPr id="411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6156325" y="5229225"/>
                  <a:ext cx="244762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l-SI" sz="2000" dirty="0" smtClean="0"/>
                    <a:t>Likovna umetnost</a:t>
                  </a:r>
                  <a:r>
                    <a:rPr lang="en-GB" sz="2000" dirty="0" smtClean="0"/>
                    <a:t> </a:t>
                  </a:r>
                  <a:endParaRPr lang="en-GB" sz="2000" dirty="0"/>
                </a:p>
              </p:txBody>
            </p:sp>
            <p:sp>
              <p:nvSpPr>
                <p:cNvPr id="411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499420" y="5589588"/>
                  <a:ext cx="100761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sl-SI" sz="2000" dirty="0" smtClean="0"/>
                    <a:t>Šport</a:t>
                  </a:r>
                  <a:endParaRPr lang="en-GB" sz="2000" dirty="0"/>
                </a:p>
              </p:txBody>
            </p:sp>
            <p:sp>
              <p:nvSpPr>
                <p:cNvPr id="4115" name="Line 27"/>
                <p:cNvSpPr>
                  <a:spLocks noChangeShapeType="1"/>
                </p:cNvSpPr>
                <p:nvPr/>
              </p:nvSpPr>
              <p:spPr bwMode="auto">
                <a:xfrm>
                  <a:off x="4211638" y="4292600"/>
                  <a:ext cx="2232025" cy="144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6" name="Line 28"/>
                <p:cNvSpPr>
                  <a:spLocks noChangeShapeType="1"/>
                </p:cNvSpPr>
                <p:nvPr/>
              </p:nvSpPr>
              <p:spPr bwMode="auto">
                <a:xfrm>
                  <a:off x="4211638" y="4292600"/>
                  <a:ext cx="2160587" cy="649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7" name="Line 29"/>
                <p:cNvSpPr>
                  <a:spLocks noChangeShapeType="1"/>
                </p:cNvSpPr>
                <p:nvPr/>
              </p:nvSpPr>
              <p:spPr bwMode="auto">
                <a:xfrm>
                  <a:off x="4211638" y="4292600"/>
                  <a:ext cx="1944687" cy="10810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8" name="Line 30"/>
                <p:cNvSpPr>
                  <a:spLocks noChangeShapeType="1"/>
                </p:cNvSpPr>
                <p:nvPr/>
              </p:nvSpPr>
              <p:spPr bwMode="auto">
                <a:xfrm>
                  <a:off x="4211638" y="4292600"/>
                  <a:ext cx="1655762" cy="13684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19" name="Line 31"/>
                <p:cNvSpPr>
                  <a:spLocks noChangeShapeType="1"/>
                </p:cNvSpPr>
                <p:nvPr/>
              </p:nvSpPr>
              <p:spPr bwMode="auto">
                <a:xfrm>
                  <a:off x="4211638" y="4292600"/>
                  <a:ext cx="720725" cy="13684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708400" y="4292600"/>
                  <a:ext cx="503238" cy="15843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916238" y="4292600"/>
                  <a:ext cx="1295400" cy="12239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555875" y="4292600"/>
                  <a:ext cx="1655763" cy="8651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124075" y="4292600"/>
                  <a:ext cx="2087563" cy="5048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2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979613" y="4292600"/>
                  <a:ext cx="2232025" cy="144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grpSp>
        <p:nvGrpSpPr>
          <p:cNvPr id="37" name="Skupina 36"/>
          <p:cNvGrpSpPr/>
          <p:nvPr/>
        </p:nvGrpSpPr>
        <p:grpSpPr>
          <a:xfrm>
            <a:off x="250825" y="2348880"/>
            <a:ext cx="2808288" cy="851381"/>
            <a:chOff x="250825" y="2348880"/>
            <a:chExt cx="2808288" cy="851381"/>
          </a:xfrm>
        </p:grpSpPr>
        <p:sp>
          <p:nvSpPr>
            <p:cNvPr id="4126" name="Text Box 6"/>
            <p:cNvSpPr txBox="1">
              <a:spLocks noChangeArrowheads="1"/>
            </p:cNvSpPr>
            <p:nvPr/>
          </p:nvSpPr>
          <p:spPr bwMode="auto">
            <a:xfrm>
              <a:off x="250825" y="2492375"/>
              <a:ext cx="28082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2000" dirty="0" smtClean="0"/>
                <a:t>Letna in zimska šola v naravi</a:t>
              </a:r>
              <a:endParaRPr lang="en-GB" sz="2000" dirty="0"/>
            </a:p>
          </p:txBody>
        </p:sp>
        <p:sp>
          <p:nvSpPr>
            <p:cNvPr id="4127" name="Line 9"/>
            <p:cNvSpPr>
              <a:spLocks noChangeShapeType="1"/>
            </p:cNvSpPr>
            <p:nvPr/>
          </p:nvSpPr>
          <p:spPr bwMode="auto">
            <a:xfrm flipH="1">
              <a:off x="2267744" y="2348880"/>
              <a:ext cx="719708" cy="725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6228184" y="1196752"/>
            <a:ext cx="2880320" cy="1631216"/>
            <a:chOff x="6228184" y="1196752"/>
            <a:chExt cx="2664073" cy="1631216"/>
          </a:xfrm>
        </p:grpSpPr>
        <p:sp>
          <p:nvSpPr>
            <p:cNvPr id="4130" name="Line 9"/>
            <p:cNvSpPr>
              <a:spLocks noChangeShapeType="1"/>
            </p:cNvSpPr>
            <p:nvPr/>
          </p:nvSpPr>
          <p:spPr bwMode="auto">
            <a:xfrm flipV="1">
              <a:off x="6228184" y="1412776"/>
              <a:ext cx="504056" cy="863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31" name="Text Box 6"/>
            <p:cNvSpPr txBox="1">
              <a:spLocks noChangeArrowheads="1"/>
            </p:cNvSpPr>
            <p:nvPr/>
          </p:nvSpPr>
          <p:spPr bwMode="auto">
            <a:xfrm>
              <a:off x="6660232" y="1196752"/>
              <a:ext cx="2232025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2000" dirty="0" smtClean="0"/>
                <a:t>Dnevi dejavnosti: </a:t>
              </a:r>
              <a:endParaRPr lang="sl-SI" sz="2000" dirty="0"/>
            </a:p>
            <a:p>
              <a:r>
                <a:rPr lang="sl-SI" sz="2000" dirty="0" smtClean="0"/>
                <a:t>Športni dnevi</a:t>
              </a:r>
              <a:r>
                <a:rPr lang="en-GB" sz="2000" dirty="0" smtClean="0"/>
                <a:t>, </a:t>
              </a:r>
              <a:endParaRPr lang="sl-SI" sz="2000" dirty="0"/>
            </a:p>
            <a:p>
              <a:r>
                <a:rPr lang="sl-SI" sz="2000" dirty="0" smtClean="0"/>
                <a:t>Naravoslovni dnevi</a:t>
              </a:r>
              <a:r>
                <a:rPr lang="en-GB" sz="2000" dirty="0" smtClean="0"/>
                <a:t>,</a:t>
              </a:r>
              <a:endParaRPr lang="sl-SI" sz="2000" dirty="0" smtClean="0"/>
            </a:p>
            <a:p>
              <a:r>
                <a:rPr lang="sl-SI" sz="2000" dirty="0"/>
                <a:t>K</a:t>
              </a:r>
              <a:r>
                <a:rPr lang="sl-SI" sz="2000" dirty="0" smtClean="0"/>
                <a:t>ulturni dnevi</a:t>
              </a:r>
              <a:r>
                <a:rPr lang="en-GB" sz="2000" dirty="0" smtClean="0"/>
                <a:t>, </a:t>
              </a:r>
              <a:r>
                <a:rPr lang="en-GB" sz="2000" dirty="0" err="1" smtClean="0"/>
                <a:t>Te</a:t>
              </a:r>
              <a:r>
                <a:rPr lang="sl-SI" sz="2000" dirty="0" err="1" smtClean="0"/>
                <a:t>hnični</a:t>
              </a:r>
              <a:r>
                <a:rPr lang="sl-SI" sz="2000" dirty="0" smtClean="0"/>
                <a:t> dnevi</a:t>
              </a:r>
              <a:endParaRPr lang="en-GB" sz="2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mail.google.com/mail/?attid=0.2&amp;disp=emb&amp;view=att&amp;th=12c977104e5881e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2532" name="AutoShape 4" descr="https://mail.google.com/mail/?attid=0.2&amp;disp=emb&amp;view=att&amp;th=12c977104e5881e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2534" name="AutoShape 6" descr="https://mail.google.com/mail/?attid=0.2&amp;disp=emb&amp;view=att&amp;th=12c977104e5881e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2536" name="AutoShape 8" descr="https://mail.google.com/mail/?attid=0.2&amp;disp=emb&amp;view=att&amp;th=12c977104e5881e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 descr="IMG_59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319972" cy="2879981"/>
          </a:xfrm>
          <a:prstGeom prst="rect">
            <a:avLst/>
          </a:prstGeom>
        </p:spPr>
      </p:pic>
      <p:pic>
        <p:nvPicPr>
          <p:cNvPr id="11" name="Slika 10" descr="P1010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3863413" cy="2897560"/>
          </a:xfrm>
          <a:prstGeom prst="rect">
            <a:avLst/>
          </a:prstGeom>
        </p:spPr>
      </p:pic>
      <p:pic>
        <p:nvPicPr>
          <p:cNvPr id="12" name="Slika 11" descr="Picture 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163955" cy="3122966"/>
          </a:xfrm>
          <a:prstGeom prst="rect">
            <a:avLst/>
          </a:prstGeom>
        </p:spPr>
      </p:pic>
      <p:pic>
        <p:nvPicPr>
          <p:cNvPr id="13" name="Slika 12" descr="IMG_36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645024"/>
            <a:ext cx="3888432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2627784" y="2420889"/>
            <a:ext cx="3384228" cy="648072"/>
          </a:xfrm>
          <a:prstGeom prst="round2Diag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sz="2000" b="1" dirty="0" smtClean="0">
                <a:latin typeface="Tempus Sans ITC" pitchFamily="82" charset="0"/>
              </a:rPr>
              <a:t>Posebni</a:t>
            </a:r>
            <a:r>
              <a:rPr lang="en-GB" sz="2000" b="1" dirty="0" smtClean="0">
                <a:latin typeface="Tempus Sans ITC" pitchFamily="82" charset="0"/>
              </a:rPr>
              <a:t> </a:t>
            </a:r>
            <a:r>
              <a:rPr lang="sl-SI" sz="2000" b="1" dirty="0" smtClean="0">
                <a:latin typeface="Tempus Sans ITC" pitchFamily="82" charset="0"/>
              </a:rPr>
              <a:t>p</a:t>
            </a:r>
            <a:r>
              <a:rPr lang="en-GB" sz="2000" b="1" dirty="0" err="1" smtClean="0">
                <a:latin typeface="Tempus Sans ITC" pitchFamily="82" charset="0"/>
              </a:rPr>
              <a:t>rogram</a:t>
            </a:r>
            <a:r>
              <a:rPr lang="sl-SI" sz="2000" b="1" dirty="0" smtClean="0">
                <a:latin typeface="Tempus Sans ITC" pitchFamily="82" charset="0"/>
              </a:rPr>
              <a:t> vzgoje in izobraževanja</a:t>
            </a:r>
            <a:endParaRPr lang="en-GB" sz="2000" b="1" dirty="0">
              <a:latin typeface="Tempus Sans ITC" pitchFamily="82" charset="0"/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539279" y="1305694"/>
            <a:ext cx="2808287" cy="1323439"/>
            <a:chOff x="684213" y="1268413"/>
            <a:chExt cx="2808287" cy="1323439"/>
          </a:xfrm>
        </p:grpSpPr>
        <p:sp>
          <p:nvSpPr>
            <p:cNvPr id="13315" name="Text Box 6"/>
            <p:cNvSpPr txBox="1">
              <a:spLocks noChangeArrowheads="1"/>
            </p:cNvSpPr>
            <p:nvPr/>
          </p:nvSpPr>
          <p:spPr bwMode="auto">
            <a:xfrm>
              <a:off x="684213" y="1268413"/>
              <a:ext cx="2808287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2000" dirty="0" smtClean="0"/>
                <a:t>Zmerna, težja in težka motnja v duševnem razvoju, kombinirane motnje</a:t>
              </a:r>
            </a:p>
          </p:txBody>
        </p:sp>
        <p:sp>
          <p:nvSpPr>
            <p:cNvPr id="13317" name="Line 9"/>
            <p:cNvSpPr>
              <a:spLocks noChangeShapeType="1"/>
            </p:cNvSpPr>
            <p:nvPr/>
          </p:nvSpPr>
          <p:spPr bwMode="auto">
            <a:xfrm flipH="1" flipV="1">
              <a:off x="2412678" y="2023294"/>
              <a:ext cx="934888" cy="3970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3131840" y="401334"/>
            <a:ext cx="5257104" cy="2020224"/>
            <a:chOff x="3131840" y="401334"/>
            <a:chExt cx="5257104" cy="2020224"/>
          </a:xfrm>
        </p:grpSpPr>
        <p:sp>
          <p:nvSpPr>
            <p:cNvPr id="13316" name="Text Box 7"/>
            <p:cNvSpPr txBox="1">
              <a:spLocks noChangeArrowheads="1"/>
            </p:cNvSpPr>
            <p:nvPr/>
          </p:nvSpPr>
          <p:spPr bwMode="auto">
            <a:xfrm>
              <a:off x="3131840" y="401334"/>
              <a:ext cx="52571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l-SI" sz="2000" dirty="0"/>
                <a:t>6</a:t>
              </a:r>
              <a:r>
                <a:rPr lang="en-US" sz="2000" dirty="0" smtClean="0"/>
                <a:t> </a:t>
              </a:r>
              <a:r>
                <a:rPr lang="sl-SI" sz="2000" dirty="0" smtClean="0"/>
                <a:t>razvojnih stopenj</a:t>
              </a:r>
              <a:r>
                <a:rPr lang="en-US" sz="2000" dirty="0" smtClean="0"/>
                <a:t>; </a:t>
              </a:r>
              <a:r>
                <a:rPr lang="sl-SI" sz="2000" dirty="0" smtClean="0"/>
                <a:t>vsaka traja 3 leta, </a:t>
              </a:r>
            </a:p>
          </p:txBody>
        </p:sp>
        <p:sp>
          <p:nvSpPr>
            <p:cNvPr id="13318" name="Line 16"/>
            <p:cNvSpPr>
              <a:spLocks noChangeShapeType="1"/>
            </p:cNvSpPr>
            <p:nvPr/>
          </p:nvSpPr>
          <p:spPr bwMode="auto">
            <a:xfrm flipV="1">
              <a:off x="3779912" y="1052736"/>
              <a:ext cx="360363" cy="1368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932040" y="1484784"/>
            <a:ext cx="2052761" cy="936699"/>
            <a:chOff x="4932040" y="1484784"/>
            <a:chExt cx="2052761" cy="936699"/>
          </a:xfrm>
        </p:grpSpPr>
        <p:sp>
          <p:nvSpPr>
            <p:cNvPr id="13319" name="Line 19"/>
            <p:cNvSpPr>
              <a:spLocks noChangeShapeType="1"/>
            </p:cNvSpPr>
            <p:nvPr/>
          </p:nvSpPr>
          <p:spPr bwMode="auto">
            <a:xfrm flipV="1">
              <a:off x="4932040" y="1844824"/>
              <a:ext cx="431627" cy="5766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20" name="Text Box 21"/>
            <p:cNvSpPr txBox="1">
              <a:spLocks noChangeArrowheads="1"/>
            </p:cNvSpPr>
            <p:nvPr/>
          </p:nvSpPr>
          <p:spPr bwMode="auto">
            <a:xfrm>
              <a:off x="5148064" y="1484784"/>
              <a:ext cx="18367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/>
                <a:t>6 – </a:t>
              </a:r>
              <a:r>
                <a:rPr lang="sl-SI" sz="2000" dirty="0" smtClean="0"/>
                <a:t>26 let</a:t>
              </a:r>
              <a:endParaRPr lang="en-US" sz="2000" dirty="0"/>
            </a:p>
          </p:txBody>
        </p:sp>
      </p:grpSp>
      <p:sp>
        <p:nvSpPr>
          <p:cNvPr id="13325" name="Text Box 27"/>
          <p:cNvSpPr txBox="1">
            <a:spLocks noChangeArrowheads="1"/>
          </p:cNvSpPr>
          <p:nvPr/>
        </p:nvSpPr>
        <p:spPr bwMode="auto">
          <a:xfrm>
            <a:off x="5724525" y="5300663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"/>
              <a:t> </a:t>
            </a:r>
            <a:endParaRPr lang="en-US" sz="2000"/>
          </a:p>
        </p:txBody>
      </p:sp>
      <p:grpSp>
        <p:nvGrpSpPr>
          <p:cNvPr id="30" name="Skupina 29"/>
          <p:cNvGrpSpPr/>
          <p:nvPr/>
        </p:nvGrpSpPr>
        <p:grpSpPr>
          <a:xfrm>
            <a:off x="2843808" y="3068960"/>
            <a:ext cx="2808288" cy="1476995"/>
            <a:chOff x="2843808" y="3068960"/>
            <a:chExt cx="2808288" cy="1476995"/>
          </a:xfrm>
        </p:grpSpPr>
        <p:sp>
          <p:nvSpPr>
            <p:cNvPr id="13321" name="Text Box 22"/>
            <p:cNvSpPr txBox="1">
              <a:spLocks noChangeArrowheads="1"/>
            </p:cNvSpPr>
            <p:nvPr/>
          </p:nvSpPr>
          <p:spPr bwMode="auto">
            <a:xfrm>
              <a:off x="2843808" y="4149080"/>
              <a:ext cx="2808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l-SI" sz="2000" dirty="0" smtClean="0"/>
                <a:t>Kaj se učimo</a:t>
              </a:r>
              <a:r>
                <a:rPr lang="en-US" sz="2000" dirty="0" smtClean="0"/>
                <a:t>?</a:t>
              </a:r>
              <a:endParaRPr lang="en-US" sz="2000" dirty="0"/>
            </a:p>
          </p:txBody>
        </p:sp>
        <p:sp>
          <p:nvSpPr>
            <p:cNvPr id="13334" name="Line 35"/>
            <p:cNvSpPr>
              <a:spLocks noChangeShapeType="1"/>
            </p:cNvSpPr>
            <p:nvPr/>
          </p:nvSpPr>
          <p:spPr bwMode="auto">
            <a:xfrm flipH="1">
              <a:off x="4211960" y="3068960"/>
              <a:ext cx="0" cy="1008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251520" y="3068960"/>
            <a:ext cx="2808288" cy="471399"/>
            <a:chOff x="250825" y="2421086"/>
            <a:chExt cx="2808288" cy="471399"/>
          </a:xfrm>
        </p:grpSpPr>
        <p:sp>
          <p:nvSpPr>
            <p:cNvPr id="13339" name="Text Box 6"/>
            <p:cNvSpPr txBox="1">
              <a:spLocks noChangeArrowheads="1"/>
            </p:cNvSpPr>
            <p:nvPr/>
          </p:nvSpPr>
          <p:spPr bwMode="auto">
            <a:xfrm>
              <a:off x="250825" y="2492375"/>
              <a:ext cx="28082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2000" dirty="0" smtClean="0"/>
                <a:t>Letovanje s šolo plavanja</a:t>
              </a:r>
              <a:endParaRPr lang="en-GB" sz="2000" dirty="0"/>
            </a:p>
          </p:txBody>
        </p:sp>
        <p:sp>
          <p:nvSpPr>
            <p:cNvPr id="13340" name="Line 9"/>
            <p:cNvSpPr>
              <a:spLocks noChangeShapeType="1"/>
            </p:cNvSpPr>
            <p:nvPr/>
          </p:nvSpPr>
          <p:spPr bwMode="auto">
            <a:xfrm flipH="1">
              <a:off x="1835696" y="2421086"/>
              <a:ext cx="863302" cy="718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5940152" y="2060575"/>
            <a:ext cx="3024461" cy="1631216"/>
            <a:chOff x="5940152" y="2060575"/>
            <a:chExt cx="3024461" cy="1631216"/>
          </a:xfrm>
        </p:grpSpPr>
        <p:sp>
          <p:nvSpPr>
            <p:cNvPr id="13341" name="Line 9"/>
            <p:cNvSpPr>
              <a:spLocks noChangeShapeType="1"/>
            </p:cNvSpPr>
            <p:nvPr/>
          </p:nvSpPr>
          <p:spPr bwMode="auto">
            <a:xfrm flipV="1">
              <a:off x="5940152" y="2204864"/>
              <a:ext cx="575965" cy="214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342" name="Text Box 6"/>
            <p:cNvSpPr txBox="1">
              <a:spLocks noChangeArrowheads="1"/>
            </p:cNvSpPr>
            <p:nvPr/>
          </p:nvSpPr>
          <p:spPr bwMode="auto">
            <a:xfrm>
              <a:off x="6516688" y="2060575"/>
              <a:ext cx="2447925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2000" dirty="0" smtClean="0"/>
                <a:t>Dnevi dejavnosti: </a:t>
              </a:r>
              <a:endParaRPr lang="sl-SI" sz="2000" dirty="0"/>
            </a:p>
            <a:p>
              <a:r>
                <a:rPr lang="sl-SI" sz="2000" dirty="0" smtClean="0"/>
                <a:t>Športni dnevi</a:t>
              </a:r>
              <a:r>
                <a:rPr lang="en-GB" sz="2000" dirty="0" smtClean="0"/>
                <a:t>, </a:t>
              </a:r>
              <a:endParaRPr lang="sl-SI" sz="2000" dirty="0"/>
            </a:p>
            <a:p>
              <a:r>
                <a:rPr lang="sl-SI" sz="2000" dirty="0" smtClean="0"/>
                <a:t>Naravoslovni dnevi</a:t>
              </a:r>
              <a:r>
                <a:rPr lang="en-GB" sz="2000" dirty="0" smtClean="0"/>
                <a:t>,</a:t>
              </a:r>
              <a:endParaRPr lang="sl-SI" sz="2000" dirty="0"/>
            </a:p>
            <a:p>
              <a:r>
                <a:rPr lang="sl-SI" sz="2000" dirty="0" smtClean="0"/>
                <a:t>Kulturni dnevi</a:t>
              </a:r>
              <a:r>
                <a:rPr lang="en-GB" sz="2000" dirty="0" smtClean="0"/>
                <a:t>, </a:t>
              </a:r>
              <a:r>
                <a:rPr lang="sl-SI" sz="2000" dirty="0" smtClean="0"/>
                <a:t>delovni dnevi</a:t>
              </a:r>
              <a:endParaRPr lang="en-GB" sz="2000" dirty="0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55576" y="4581128"/>
            <a:ext cx="7776839" cy="1552238"/>
            <a:chOff x="755576" y="4581128"/>
            <a:chExt cx="7776839" cy="1552238"/>
          </a:xfrm>
        </p:grpSpPr>
        <p:grpSp>
          <p:nvGrpSpPr>
            <p:cNvPr id="31" name="Skupina 30"/>
            <p:cNvGrpSpPr/>
            <p:nvPr/>
          </p:nvGrpSpPr>
          <p:grpSpPr>
            <a:xfrm>
              <a:off x="755576" y="4581128"/>
              <a:ext cx="7776839" cy="1552238"/>
              <a:chOff x="827584" y="4077072"/>
              <a:chExt cx="7776839" cy="1552238"/>
            </a:xfrm>
          </p:grpSpPr>
          <p:sp>
            <p:nvSpPr>
              <p:cNvPr id="13322" name="Text Box 23"/>
              <p:cNvSpPr txBox="1">
                <a:spLocks noChangeArrowheads="1"/>
              </p:cNvSpPr>
              <p:nvPr/>
            </p:nvSpPr>
            <p:spPr bwMode="auto">
              <a:xfrm>
                <a:off x="827584" y="4293096"/>
                <a:ext cx="9366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l-SI" sz="2000" dirty="0" smtClean="0"/>
                  <a:t>Glasba</a:t>
                </a:r>
                <a:endParaRPr lang="en-GB" sz="2000" dirty="0"/>
              </a:p>
            </p:txBody>
          </p:sp>
          <p:sp>
            <p:nvSpPr>
              <p:cNvPr id="13323" name="Text Box 24"/>
              <p:cNvSpPr txBox="1">
                <a:spLocks noChangeArrowheads="1"/>
              </p:cNvSpPr>
              <p:nvPr/>
            </p:nvSpPr>
            <p:spPr bwMode="auto">
              <a:xfrm>
                <a:off x="899592" y="4869160"/>
                <a:ext cx="187260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l-SI" sz="2000" dirty="0" smtClean="0"/>
                  <a:t>Likovna vzgoja</a:t>
                </a:r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  <p:sp>
            <p:nvSpPr>
              <p:cNvPr id="13324" name="Text Box 25"/>
              <p:cNvSpPr txBox="1">
                <a:spLocks noChangeArrowheads="1"/>
              </p:cNvSpPr>
              <p:nvPr/>
            </p:nvSpPr>
            <p:spPr bwMode="auto">
              <a:xfrm>
                <a:off x="2195934" y="5229200"/>
                <a:ext cx="295007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sl-SI" sz="2000" dirty="0" smtClean="0"/>
                  <a:t>Gibanje in športna vzgoja</a:t>
                </a:r>
                <a:endParaRPr lang="en-GB" sz="2000" dirty="0"/>
              </a:p>
            </p:txBody>
          </p:sp>
          <p:sp>
            <p:nvSpPr>
              <p:cNvPr id="13327" name="Text Box 28"/>
              <p:cNvSpPr txBox="1">
                <a:spLocks noChangeArrowheads="1"/>
              </p:cNvSpPr>
              <p:nvPr/>
            </p:nvSpPr>
            <p:spPr bwMode="auto">
              <a:xfrm>
                <a:off x="5796136" y="4221088"/>
                <a:ext cx="28082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l-SI" sz="2000" dirty="0" smtClean="0"/>
                  <a:t>Splošna poučenost</a:t>
                </a:r>
                <a:endParaRPr lang="en-GB" sz="2000" dirty="0"/>
              </a:p>
            </p:txBody>
          </p:sp>
          <p:sp>
            <p:nvSpPr>
              <p:cNvPr id="13328" name="Line 29"/>
              <p:cNvSpPr>
                <a:spLocks noChangeShapeType="1"/>
              </p:cNvSpPr>
              <p:nvPr/>
            </p:nvSpPr>
            <p:spPr bwMode="auto">
              <a:xfrm>
                <a:off x="4283968" y="4077072"/>
                <a:ext cx="1439863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331" name="Line 32"/>
              <p:cNvSpPr>
                <a:spLocks noChangeShapeType="1"/>
              </p:cNvSpPr>
              <p:nvPr/>
            </p:nvSpPr>
            <p:spPr bwMode="auto">
              <a:xfrm flipH="1">
                <a:off x="3779912" y="4077072"/>
                <a:ext cx="504825" cy="1081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332" name="Line 33"/>
              <p:cNvSpPr>
                <a:spLocks noChangeShapeType="1"/>
              </p:cNvSpPr>
              <p:nvPr/>
            </p:nvSpPr>
            <p:spPr bwMode="auto">
              <a:xfrm flipH="1">
                <a:off x="2339752" y="4077072"/>
                <a:ext cx="1944687" cy="720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333" name="Line 34"/>
              <p:cNvSpPr>
                <a:spLocks noChangeShapeType="1"/>
              </p:cNvSpPr>
              <p:nvPr/>
            </p:nvSpPr>
            <p:spPr bwMode="auto">
              <a:xfrm flipH="1">
                <a:off x="1619672" y="4077072"/>
                <a:ext cx="2663825" cy="360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3336" name="Text Box 25"/>
              <p:cNvSpPr txBox="1">
                <a:spLocks noChangeArrowheads="1"/>
              </p:cNvSpPr>
              <p:nvPr/>
            </p:nvSpPr>
            <p:spPr bwMode="auto">
              <a:xfrm>
                <a:off x="5150420" y="5158160"/>
                <a:ext cx="26622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l-SI" sz="2000" dirty="0" smtClean="0"/>
                  <a:t>Delovna vzgoja</a:t>
                </a:r>
                <a:endParaRPr lang="en-GB" sz="2000" dirty="0"/>
              </a:p>
            </p:txBody>
          </p:sp>
          <p:sp>
            <p:nvSpPr>
              <p:cNvPr id="13337" name="Line 29"/>
              <p:cNvSpPr>
                <a:spLocks noChangeShapeType="1"/>
              </p:cNvSpPr>
              <p:nvPr/>
            </p:nvSpPr>
            <p:spPr bwMode="auto">
              <a:xfrm>
                <a:off x="4283968" y="4077072"/>
                <a:ext cx="1008063" cy="10810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4234030" y="4596976"/>
              <a:ext cx="4154914" cy="1065240"/>
              <a:chOff x="4234030" y="4596976"/>
              <a:chExt cx="4154914" cy="1065240"/>
            </a:xfrm>
          </p:grpSpPr>
          <p:sp>
            <p:nvSpPr>
              <p:cNvPr id="33" name="Text Box 28"/>
              <p:cNvSpPr txBox="1">
                <a:spLocks noChangeArrowheads="1"/>
              </p:cNvSpPr>
              <p:nvPr/>
            </p:nvSpPr>
            <p:spPr bwMode="auto">
              <a:xfrm>
                <a:off x="5580657" y="5262106"/>
                <a:ext cx="28082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l-SI" sz="2000" dirty="0" smtClean="0"/>
                  <a:t>Razvijanje samostojnosti</a:t>
                </a:r>
                <a:endParaRPr lang="en-GB" sz="2000" dirty="0"/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4234030" y="4596976"/>
                <a:ext cx="1417794" cy="776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l-SI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IMG_6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463988" cy="2975992"/>
          </a:xfrm>
          <a:prstGeom prst="rect">
            <a:avLst/>
          </a:prstGeom>
        </p:spPr>
      </p:pic>
      <p:pic>
        <p:nvPicPr>
          <p:cNvPr id="7" name="Slika 6" descr="Picture 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523995" cy="3392996"/>
          </a:xfrm>
          <a:prstGeom prst="rect">
            <a:avLst/>
          </a:prstGeom>
        </p:spPr>
      </p:pic>
      <p:pic>
        <p:nvPicPr>
          <p:cNvPr id="8" name="Slika 7" descr="IMG_55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60648"/>
            <a:ext cx="4031940" cy="2687960"/>
          </a:xfrm>
          <a:prstGeom prst="rect">
            <a:avLst/>
          </a:prstGeom>
        </p:spPr>
      </p:pic>
      <p:pic>
        <p:nvPicPr>
          <p:cNvPr id="9" name="Slika 8" descr="IMG_58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17032"/>
            <a:ext cx="3960440" cy="2640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827584" y="3284984"/>
            <a:ext cx="2855913" cy="1879759"/>
            <a:chOff x="827584" y="3284984"/>
            <a:chExt cx="2855913" cy="1879759"/>
          </a:xfrm>
        </p:grpSpPr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H="1">
              <a:off x="2051720" y="3284984"/>
              <a:ext cx="1296987" cy="79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827584" y="4149080"/>
              <a:ext cx="285591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sl-SI" sz="2000" dirty="0" smtClean="0">
                  <a:latin typeface="Tempus Sans ITC" pitchFamily="82" charset="0"/>
                </a:rPr>
                <a:t>Skupne aktivnosti z ostalimi šolami, institucijami in društvi</a:t>
              </a:r>
              <a:endParaRPr lang="sl-SI" sz="2000" dirty="0">
                <a:latin typeface="Tempus Sans ITC" pitchFamily="82" charset="0"/>
              </a:endParaRPr>
            </a:p>
          </p:txBody>
        </p:sp>
      </p:grpSp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2255540" y="2636839"/>
            <a:ext cx="4260676" cy="64814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sz="2800" b="1" dirty="0" smtClean="0">
                <a:latin typeface="Tempus Sans ITC" pitchFamily="82" charset="0"/>
              </a:rPr>
              <a:t>Sodelovanje z okoljem</a:t>
            </a:r>
            <a:endParaRPr lang="en-US" sz="2800" b="1" dirty="0">
              <a:latin typeface="Tempus Sans ITC" pitchFamily="82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5436096" y="3284984"/>
            <a:ext cx="2879725" cy="1663735"/>
            <a:chOff x="5436096" y="3284984"/>
            <a:chExt cx="2879725" cy="1663735"/>
          </a:xfrm>
        </p:grpSpPr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5724128" y="3284984"/>
              <a:ext cx="647973" cy="5760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5436096" y="3933056"/>
              <a:ext cx="287972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sl-SI" sz="2000" dirty="0" smtClean="0">
                  <a:latin typeface="Tempus Sans ITC" pitchFamily="82" charset="0"/>
                </a:rPr>
                <a:t>Udeležba na dogodkih lokalnega, regijskega in državnega pomena</a:t>
              </a:r>
              <a:endParaRPr lang="sl-SI" sz="2000" dirty="0">
                <a:latin typeface="Tempus Sans ITC" pitchFamily="82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123728" y="764704"/>
            <a:ext cx="4989513" cy="1872852"/>
            <a:chOff x="2123728" y="764704"/>
            <a:chExt cx="4989513" cy="1872852"/>
          </a:xfrm>
        </p:grpSpPr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V="1">
              <a:off x="4211960" y="1772815"/>
              <a:ext cx="0" cy="8647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2123728" y="764704"/>
              <a:ext cx="498951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sl-SI" sz="2000" dirty="0" smtClean="0">
                  <a:latin typeface="Tempus Sans ITC" pitchFamily="82" charset="0"/>
                </a:rPr>
                <a:t>Aktivno sodelovanje na športnih, glasbenih, gledaliških tekmovanjih, dogodkih, srečanjih</a:t>
              </a:r>
              <a:r>
                <a:rPr lang="en-IE" sz="2000" dirty="0" smtClean="0">
                  <a:latin typeface="Tempus Sans ITC" pitchFamily="82" charset="0"/>
                </a:rPr>
                <a:t> </a:t>
              </a:r>
              <a:endParaRPr lang="sl-SI" sz="2000" dirty="0">
                <a:latin typeface="Tempus Sans ITC" pitchFamily="8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307</Words>
  <Application>Microsoft Office PowerPoint</Application>
  <PresentationFormat>Diaprojekcija na zaslonu (4:3)</PresentationFormat>
  <Paragraphs>91</Paragraphs>
  <Slides>12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Tempus Sans ITC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Stanovanje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   Jela Janežiča</dc:title>
  <dc:creator>Tina Macek</dc:creator>
  <cp:lastModifiedBy>Učitelj</cp:lastModifiedBy>
  <cp:revision>145</cp:revision>
  <dcterms:created xsi:type="dcterms:W3CDTF">2007-11-15T17:44:55Z</dcterms:created>
  <dcterms:modified xsi:type="dcterms:W3CDTF">2017-11-20T12:41:15Z</dcterms:modified>
</cp:coreProperties>
</file>